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421" r:id="rId3"/>
    <p:sldId id="419" r:id="rId4"/>
    <p:sldId id="420" r:id="rId5"/>
    <p:sldId id="392" r:id="rId6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09"/>
    <p:restoredTop sz="73660"/>
  </p:normalViewPr>
  <p:slideViewPr>
    <p:cSldViewPr>
      <p:cViewPr varScale="1">
        <p:scale>
          <a:sx n="81" d="100"/>
          <a:sy n="81" d="100"/>
        </p:scale>
        <p:origin x="21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FF86DE4-C843-3B46-8493-40D5C2F970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EF9FF3-F047-A748-A755-A77A358CB94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charset="0"/>
                <a:ea typeface="ＭＳ Ｐゴシック" charset="-128"/>
              </a:defRPr>
            </a:lvl1pPr>
          </a:lstStyle>
          <a:p>
            <a:pPr>
              <a:defRPr/>
            </a:pPr>
            <a:fld id="{D02AE7A3-9C71-B748-AAFB-D90EDE96C681}" type="datetime1">
              <a:rPr lang="es-ES_tradnl" altLang="es-ES_tradnl"/>
              <a:pPr>
                <a:defRPr/>
              </a:pPr>
              <a:t>14/6/21</a:t>
            </a:fld>
            <a:endParaRPr lang="es-ES_tradnl" altLang="es-ES_tradnl" dirty="0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F8462AE2-18C5-9640-890A-35D0FA7B0B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_tradnl" altLang="es-ES_tradnl" noProof="0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032B0B1D-7AAE-0F4B-B3D1-B2C4E37C1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altLang="es-ES_tradnl" noProof="0"/>
              <a:t>Haga clic para modificar el estilo de texto del patrón</a:t>
            </a:r>
          </a:p>
          <a:p>
            <a:pPr lvl="1"/>
            <a:r>
              <a:rPr lang="es-ES_tradnl" altLang="es-ES_tradnl" noProof="0"/>
              <a:t>Segundo nivel</a:t>
            </a:r>
          </a:p>
          <a:p>
            <a:pPr lvl="2"/>
            <a:r>
              <a:rPr lang="es-ES_tradnl" altLang="es-ES_tradnl" noProof="0"/>
              <a:t>Tercer nivel</a:t>
            </a:r>
          </a:p>
          <a:p>
            <a:pPr lvl="3"/>
            <a:r>
              <a:rPr lang="es-ES_tradnl" altLang="es-ES_tradnl" noProof="0"/>
              <a:t>Cuarto nivel</a:t>
            </a:r>
          </a:p>
          <a:p>
            <a:pPr lvl="4"/>
            <a:r>
              <a:rPr lang="es-ES_tradnl" altLang="es-ES_tradnl" noProof="0"/>
              <a:t>Quinto nivel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5839D7-E9F0-FC46-B381-03CB609FDE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FDF450-4DF3-B04A-B146-F63AAB8B15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3AD02F3-46A9-5B4F-964D-DCD1D8780265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>
            <a:extLst>
              <a:ext uri="{FF2B5EF4-FFF2-40B4-BE49-F238E27FC236}">
                <a16:creationId xmlns:a16="http://schemas.microsoft.com/office/drawing/2014/main" id="{27987E2A-2EA9-334A-94BD-0EDD5D3179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Marcador de notas 2">
            <a:extLst>
              <a:ext uri="{FF2B5EF4-FFF2-40B4-BE49-F238E27FC236}">
                <a16:creationId xmlns:a16="http://schemas.microsoft.com/office/drawing/2014/main" id="{CE71F48E-3FA3-1F44-BE9F-0BBEFA90B2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es-ES_tradnl" dirty="0">
              <a:ea typeface="ＭＳ Ｐゴシック" panose="020B0600070205080204" pitchFamily="34" charset="-128"/>
            </a:endParaRPr>
          </a:p>
        </p:txBody>
      </p:sp>
      <p:sp>
        <p:nvSpPr>
          <p:cNvPr id="16387" name="Marcador de número de diapositiva 3">
            <a:extLst>
              <a:ext uri="{FF2B5EF4-FFF2-40B4-BE49-F238E27FC236}">
                <a16:creationId xmlns:a16="http://schemas.microsoft.com/office/drawing/2014/main" id="{230D214D-4A11-124E-94D7-FCCDC9DD83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415FF7-3AED-1948-8642-186597090CCF}" type="slidenum">
              <a:rPr lang="es-ES_tradnl" altLang="es-ES_tradnl" sz="1200">
                <a:latin typeface="Century Gothic" panose="020B0502020202020204" pitchFamily="34" charset="0"/>
              </a:rPr>
              <a:pPr/>
              <a:t>1</a:t>
            </a:fld>
            <a:endParaRPr lang="es-ES_tradnl" altLang="es-ES_tradnl" sz="12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43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BE5E7658-DF48-1645-8248-8C08DE711C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4C69C48-C4C9-EE42-99A9-E9E6D65CD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s-ES_tradnl" altLang="es-ES_tradnl" dirty="0"/>
          </a:p>
        </p:txBody>
      </p:sp>
    </p:spTree>
    <p:extLst>
      <p:ext uri="{BB962C8B-B14F-4D97-AF65-F5344CB8AC3E}">
        <p14:creationId xmlns:p14="http://schemas.microsoft.com/office/powerpoint/2010/main" val="3325911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BE5E7658-DF48-1645-8248-8C08DE711C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4C69C48-C4C9-EE42-99A9-E9E6D65CD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s-ES_tradnl" altLang="es-ES_tradnl" dirty="0"/>
          </a:p>
        </p:txBody>
      </p:sp>
    </p:spTree>
    <p:extLst>
      <p:ext uri="{BB962C8B-B14F-4D97-AF65-F5344CB8AC3E}">
        <p14:creationId xmlns:p14="http://schemas.microsoft.com/office/powerpoint/2010/main" val="2770064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BE5E7658-DF48-1645-8248-8C08DE711C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4C69C48-C4C9-EE42-99A9-E9E6D65CD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s-ES_tradnl" altLang="es-ES_tradnl" dirty="0"/>
          </a:p>
        </p:txBody>
      </p:sp>
    </p:spTree>
    <p:extLst>
      <p:ext uri="{BB962C8B-B14F-4D97-AF65-F5344CB8AC3E}">
        <p14:creationId xmlns:p14="http://schemas.microsoft.com/office/powerpoint/2010/main" val="345673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119F75-274E-FF40-8698-1EA760EC20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904193-C06D-7C48-ADC8-122430F4C3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717FC9-B036-EB4E-8153-8CD1E1406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55DD4-CF6F-3548-BDB6-78DCF6709DD6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88737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21AE51-1059-F547-8A1A-4B72FA59B6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AE4944-8C77-2A46-ADB9-C51CECC4AF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C5EA08-7185-524F-83C4-0C3B580972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27E1F-4D6C-074D-A02F-8573F5E1F8BC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27147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62DE35-6E2C-1B45-B2F2-2705218FD5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768F43-66D8-0C45-BA7B-FB474AA396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486737-19C6-7141-BA8C-E5C1D82C1C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2876B-2628-0646-8E1E-70A6411F314A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363467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s-ES_tradnl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EDDEB9-2A6B-6848-943A-8590CDB9FA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9B398B-CF6E-7F47-A0F8-CC3CE7D0A9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2FA2FE-EC2F-E04F-AB1A-2D6DBCA8E1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B1091-34E5-9845-89A1-7CB1AE7CA399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41125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F44469-2F7D-2C44-9F42-2324FC627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6F2930-937F-8147-800C-0333D1000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D138DA-440F-AF43-8230-4657922D75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5230D-A534-1E45-8345-96B3A8E67A89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80710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237D7-9426-384C-B5D1-780A38A49C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705344-1AFE-C740-A317-911DC77857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D67ACC-3D5F-C349-B7E9-11DE5384CE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E65DB-F931-2F4F-9A72-89AF635690B1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85238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A06262-7C54-AB4C-AC7B-3DD8B9D476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DC7CA7-A45C-C84E-ADF8-E346BC89E0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C02AA2-2696-0342-BD55-12FE10827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871E5-39A9-0F4A-A89E-7A89ECFA1ECA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18364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10E283A-32B3-BF4A-B114-CBB09CCC78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44769C-481A-CF41-9986-3474512A0B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7864C62-BCD2-FF4B-876C-67BAD29F47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DA30F-F289-0E47-907E-1722FF6060EC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422446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5661F54-EE10-544B-B26D-E868BC7D8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C44EDE-14FF-4242-BD18-A7CF14170B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84371A4-6DC8-324C-9B0A-486D490BAA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9E00B-3E9F-6C4D-93E9-D0481CDDC512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74516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C503F24-D56D-6448-B377-EE7D88E95E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2157CB-69F4-F64E-8DEA-665B8CEBB4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991CFE-FFCA-7E44-A8EC-7EA93370D3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E4FEC-96FF-9844-91C0-C952AC7E641A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03325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EC57C0-9FF7-044C-8010-D10C9674AF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D17DA4-40A2-6F4B-A29D-DE52608DDB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1A1A1F-0ACF-FF40-9D54-04257A558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6EAFC-2D16-7F41-87C6-56775EC0DF1F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44130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FED17D-B80B-C945-95E2-EE0AB4611A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BE2728-57C1-E04F-9F67-E9DA2BE80F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ABCF82-0FB2-4A46-9F34-A7B75BDB02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6AAE3-5BC0-6A45-A444-8CB07B9CB2BD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34696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7730E7F-151C-7E43-87A2-361E179284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B86414-9040-224F-B9E6-60D31AB42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/>
              <a:t>Haga clic para modificar el estilo de texto del patrón</a:t>
            </a:r>
          </a:p>
          <a:p>
            <a:pPr lvl="1"/>
            <a:r>
              <a:rPr lang="es-ES_tradnl" altLang="es-ES_tradnl"/>
              <a:t>Segundo nivel</a:t>
            </a:r>
          </a:p>
          <a:p>
            <a:pPr lvl="2"/>
            <a:r>
              <a:rPr lang="es-ES_tradnl" altLang="es-ES_tradnl"/>
              <a:t>Tercer nivel</a:t>
            </a:r>
          </a:p>
          <a:p>
            <a:pPr lvl="3"/>
            <a:r>
              <a:rPr lang="es-ES_tradnl" altLang="es-ES_tradnl"/>
              <a:t>Cuarto nivel</a:t>
            </a:r>
          </a:p>
          <a:p>
            <a:pPr lvl="4"/>
            <a:r>
              <a:rPr lang="es-ES_tradnl" altLang="es-ES_tradnl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3E8F54-BEE7-9B48-A9AA-CAC5FB6C10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3223AF3-A395-BC4F-90B0-7FD6351743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44B320-AA68-FE4B-B77D-DBEA1EEF30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16282DB0-7B2F-8141-A8EA-BA0E1373D34C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entury Gothic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entury Gothic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entury Gothic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entury Gothic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entury Gothic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agen 3" descr="Escudo02.GIF">
            <a:extLst>
              <a:ext uri="{FF2B5EF4-FFF2-40B4-BE49-F238E27FC236}">
                <a16:creationId xmlns:a16="http://schemas.microsoft.com/office/drawing/2014/main" id="{ABFE6B07-9302-BE47-984A-DC8012078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938713"/>
            <a:ext cx="369252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2">
            <a:extLst>
              <a:ext uri="{FF2B5EF4-FFF2-40B4-BE49-F238E27FC236}">
                <a16:creationId xmlns:a16="http://schemas.microsoft.com/office/drawing/2014/main" id="{4FD833D6-73D2-6142-BE9B-1A13E026A8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2209800"/>
            <a:ext cx="7772400" cy="1143000"/>
          </a:xfrm>
        </p:spPr>
        <p:txBody>
          <a:bodyPr/>
          <a:lstStyle/>
          <a:p>
            <a:pPr eaLnBrk="1" hangingPunct="1"/>
            <a:br>
              <a:rPr lang="es-ES_tradnl" altLang="es-ES_tradnl" sz="4000" dirty="0">
                <a:latin typeface="Century Gothic" panose="020B0502020202020204" pitchFamily="34" charset="0"/>
              </a:rPr>
            </a:br>
            <a:r>
              <a:rPr lang="es-ES_tradnl" altLang="es-ES_tradnl" sz="3200" dirty="0">
                <a:latin typeface="Century Gothic" panose="020B0502020202020204" pitchFamily="34" charset="0"/>
              </a:rPr>
              <a:t>Formación profesional básica</a:t>
            </a:r>
            <a:br>
              <a:rPr lang="es-ES_tradnl" altLang="es-ES_tradnl" sz="3200" dirty="0">
                <a:latin typeface="Century Gothic" panose="020B0502020202020204" pitchFamily="34" charset="0"/>
              </a:rPr>
            </a:br>
            <a:r>
              <a:rPr lang="es-ES" altLang="es-ES_tradnl" sz="2400" dirty="0">
                <a:latin typeface="Century Gothic" panose="020B0502020202020204" pitchFamily="34" charset="0"/>
              </a:rPr>
              <a:t>haciéndose hueco</a:t>
            </a:r>
            <a:br>
              <a:rPr lang="es-ES" altLang="es-ES_tradnl" sz="2400" dirty="0">
                <a:latin typeface="Century Gothic" panose="020B0502020202020204" pitchFamily="34" charset="0"/>
              </a:rPr>
            </a:br>
            <a:br>
              <a:rPr lang="es-ES" altLang="es-ES_tradnl" sz="2400" dirty="0">
                <a:latin typeface="Century Gothic" panose="020B0502020202020204" pitchFamily="34" charset="0"/>
              </a:rPr>
            </a:br>
            <a:r>
              <a:rPr lang="es-ES_tradnl" altLang="es-ES_tradnl" sz="2400" dirty="0">
                <a:latin typeface="Century Gothic" panose="020B0502020202020204" pitchFamily="34" charset="0"/>
              </a:rPr>
              <a:t>Valencia – Madrid – 14 junio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5B557B7-1D23-F149-9918-4901FE92E80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979488"/>
          </a:xfrm>
        </p:spPr>
        <p:txBody>
          <a:bodyPr/>
          <a:lstStyle/>
          <a:p>
            <a:pPr eaLnBrk="1" hangingPunct="1"/>
            <a:endParaRPr lang="es-ES_tradnl" altLang="es-ES_tradnl" dirty="0">
              <a:latin typeface="Century Gothic" panose="020B0502020202020204" pitchFamily="34" charset="0"/>
            </a:endParaRPr>
          </a:p>
          <a:p>
            <a:pPr algn="r" eaLnBrk="1" hangingPunct="1"/>
            <a:endParaRPr lang="es-ES_tradnl" altLang="es-ES_tradnl" sz="2000" dirty="0">
              <a:latin typeface="Century Gothic" panose="020B0502020202020204" pitchFamily="34" charset="0"/>
            </a:endParaRPr>
          </a:p>
          <a:p>
            <a:pPr algn="r" eaLnBrk="1" hangingPunct="1"/>
            <a:r>
              <a:rPr lang="es-ES_tradnl" altLang="es-ES_tradnl" sz="2000" i="1" dirty="0">
                <a:solidFill>
                  <a:schemeClr val="bg2"/>
                </a:solidFill>
                <a:latin typeface="Century Gothic" panose="020B0502020202020204" pitchFamily="34" charset="0"/>
              </a:rPr>
              <a:t>Fernando Marhuenda </a:t>
            </a:r>
            <a:r>
              <a:rPr lang="es-ES_tradnl" altLang="es-ES_tradnl" sz="2000" i="1" dirty="0" err="1">
                <a:solidFill>
                  <a:schemeClr val="bg2"/>
                </a:solidFill>
                <a:latin typeface="Century Gothic" panose="020B0502020202020204" pitchFamily="34" charset="0"/>
              </a:rPr>
              <a:t>Fluixà</a:t>
            </a:r>
            <a:endParaRPr lang="es-ES_tradnl" altLang="es-ES_tradnl" sz="2000" i="1" dirty="0">
              <a:solidFill>
                <a:schemeClr val="bg2"/>
              </a:solidFill>
              <a:latin typeface="Century Gothic" panose="020B0502020202020204" pitchFamily="34" charset="0"/>
            </a:endParaRPr>
          </a:p>
          <a:p>
            <a:pPr algn="r" eaLnBrk="1" hangingPunct="1"/>
            <a:r>
              <a:rPr lang="es-ES_tradnl" altLang="es-ES_tradnl" sz="2000" i="1" dirty="0">
                <a:solidFill>
                  <a:schemeClr val="bg2"/>
                </a:solidFill>
                <a:latin typeface="Century Gothic" panose="020B0502020202020204" pitchFamily="34" charset="0"/>
              </a:rPr>
              <a:t>G.I.</a:t>
            </a:r>
            <a:r>
              <a:rPr lang="es-ES" altLang="es-ES_tradnl" sz="2000" i="1" dirty="0">
                <a:solidFill>
                  <a:schemeClr val="bg2"/>
                </a:solidFill>
                <a:latin typeface="Century Gothic" panose="020B0502020202020204" pitchFamily="34" charset="0"/>
              </a:rPr>
              <a:t> </a:t>
            </a:r>
            <a:r>
              <a:rPr lang="es-ES" altLang="es-ES_tradnl" sz="2000" i="1" dirty="0" err="1">
                <a:solidFill>
                  <a:schemeClr val="bg2"/>
                </a:solidFill>
                <a:latin typeface="Century Gothic" panose="020B0502020202020204" pitchFamily="34" charset="0"/>
              </a:rPr>
              <a:t>Transicions</a:t>
            </a:r>
            <a:endParaRPr lang="es-ES_tradnl" altLang="es-ES_tradnl" sz="2000" i="1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33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ítulo 1">
            <a:extLst>
              <a:ext uri="{FF2B5EF4-FFF2-40B4-BE49-F238E27FC236}">
                <a16:creationId xmlns:a16="http://schemas.microsoft.com/office/drawing/2014/main" id="{384D3028-2F0D-514F-9CA2-22EC0245A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548680"/>
            <a:ext cx="8229600" cy="1177925"/>
          </a:xfrm>
        </p:spPr>
        <p:txBody>
          <a:bodyPr/>
          <a:lstStyle/>
          <a:p>
            <a:pPr algn="r" eaLnBrk="1" hangingPunct="1"/>
            <a:r>
              <a:rPr lang="es-ES" altLang="es-ES_tradnl" dirty="0">
                <a:latin typeface="Century Gothic" panose="020B0502020202020204" pitchFamily="34" charset="0"/>
              </a:rPr>
              <a:t>FPB – </a:t>
            </a:r>
            <a:r>
              <a:rPr lang="es-ES" altLang="es-ES_tradnl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PCPI</a:t>
            </a:r>
            <a:r>
              <a:rPr lang="es-ES" altLang="es-ES_tradnl" dirty="0">
                <a:latin typeface="Century Gothic" panose="020B0502020202020204" pitchFamily="34" charset="0"/>
              </a:rPr>
              <a:t> – </a:t>
            </a:r>
            <a:r>
              <a:rPr lang="es-ES" altLang="es-ES_tradnl" dirty="0">
                <a:solidFill>
                  <a:schemeClr val="bg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PGS-</a:t>
            </a:r>
            <a:r>
              <a:rPr lang="es-ES" altLang="es-ES_tradnl" dirty="0">
                <a:solidFill>
                  <a:schemeClr val="accent1"/>
                </a:solidFill>
                <a:latin typeface="Century Gothic" panose="020B0502020202020204" pitchFamily="34" charset="0"/>
              </a:rPr>
              <a:t> ¿CFGI?</a:t>
            </a:r>
            <a:br>
              <a:rPr lang="es-ES" altLang="es-ES_tradnl" dirty="0">
                <a:solidFill>
                  <a:schemeClr val="bg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es-ES" altLang="es-ES_tradnl" dirty="0">
                <a:solidFill>
                  <a:schemeClr val="tx1"/>
                </a:solidFill>
                <a:latin typeface="Century Gothic" panose="020B0502020202020204" pitchFamily="34" charset="0"/>
              </a:rPr>
              <a:t>-</a:t>
            </a:r>
            <a:r>
              <a:rPr lang="es-ES" altLang="es-ES_tradnl" dirty="0">
                <a:solidFill>
                  <a:schemeClr val="bg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s-ES" altLang="es-ES_tradnl" dirty="0">
                <a:solidFill>
                  <a:schemeClr val="tx1"/>
                </a:solidFill>
                <a:latin typeface="Century Gothic" panose="020B0502020202020204" pitchFamily="34" charset="0"/>
              </a:rPr>
              <a:t>formación profesional </a:t>
            </a:r>
            <a:r>
              <a:rPr lang="es-ES" altLang="es-ES_tradnl" i="1" dirty="0">
                <a:solidFill>
                  <a:srgbClr val="FF0000"/>
                </a:solidFill>
                <a:latin typeface="Century Gothic" panose="020B0502020202020204" pitchFamily="34" charset="0"/>
              </a:rPr>
              <a:t>y</a:t>
            </a:r>
            <a:r>
              <a:rPr lang="es-ES" altLang="es-ES_tradnl" dirty="0">
                <a:solidFill>
                  <a:schemeClr val="tx1"/>
                </a:solidFill>
                <a:latin typeface="Century Gothic" panose="020B0502020202020204" pitchFamily="34" charset="0"/>
              </a:rPr>
              <a:t> educación obligatoria- </a:t>
            </a:r>
            <a:endParaRPr lang="es-ES_tradnl" altLang="es-ES_tradnl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650" name="Marcador de contenido 2">
            <a:extLst>
              <a:ext uri="{FF2B5EF4-FFF2-40B4-BE49-F238E27FC236}">
                <a16:creationId xmlns:a16="http://schemas.microsoft.com/office/drawing/2014/main" id="{C16C4E7A-29A1-B846-AB00-D02C3E036E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4796" y="2636912"/>
            <a:ext cx="8604250" cy="3646611"/>
          </a:xfrm>
        </p:spPr>
        <p:txBody>
          <a:bodyPr/>
          <a:lstStyle/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Compensación educativa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Derecho a la educación y derecho al trabajo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Estabilidad en los márgenes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Atención intensiva dentro del sistema</a:t>
            </a:r>
          </a:p>
          <a:p>
            <a:pPr eaLnBrk="1" hangingPunct="1"/>
            <a:endParaRPr lang="es-ES_tradnl" altLang="es-ES_tradnl" sz="2400" dirty="0">
              <a:latin typeface="Century Gothic" panose="020B0502020202020204" pitchFamily="34" charset="0"/>
            </a:endParaRPr>
          </a:p>
          <a:p>
            <a:pPr marL="0" indent="0" algn="r" eaLnBrk="1" hangingPunct="1">
              <a:buNone/>
            </a:pPr>
            <a:r>
              <a:rPr lang="es-ES_tradnl" altLang="es-ES_tradnl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¿imprescindible? </a:t>
            </a:r>
          </a:p>
          <a:p>
            <a:pPr marL="0" indent="0" algn="r" eaLnBrk="1" hangingPunct="1">
              <a:buNone/>
            </a:pPr>
            <a:r>
              <a:rPr lang="es-ES_tradnl" altLang="es-ES_tradnl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¿suficiente?</a:t>
            </a:r>
          </a:p>
          <a:p>
            <a:pPr eaLnBrk="1" hangingPunct="1"/>
            <a:endParaRPr lang="es-ES_tradnl" altLang="es-ES_tradnl" sz="2400" dirty="0">
              <a:latin typeface="Century Gothic" panose="020B0502020202020204" pitchFamily="34" charset="0"/>
            </a:endParaRPr>
          </a:p>
          <a:p>
            <a:pPr marL="0" indent="0" eaLnBrk="1" hangingPunct="1">
              <a:buNone/>
            </a:pPr>
            <a:endParaRPr lang="es-ES_tradnl" altLang="es-ES_tradnl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5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ítulo 1">
            <a:extLst>
              <a:ext uri="{FF2B5EF4-FFF2-40B4-BE49-F238E27FC236}">
                <a16:creationId xmlns:a16="http://schemas.microsoft.com/office/drawing/2014/main" id="{384D3028-2F0D-514F-9CA2-22EC0245A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548680"/>
            <a:ext cx="8229600" cy="1177925"/>
          </a:xfrm>
        </p:spPr>
        <p:txBody>
          <a:bodyPr/>
          <a:lstStyle/>
          <a:p>
            <a:pPr algn="r" eaLnBrk="1" hangingPunct="1"/>
            <a:r>
              <a:rPr lang="es-ES" altLang="es-ES_tradnl" dirty="0">
                <a:solidFill>
                  <a:schemeClr val="tx1"/>
                </a:solidFill>
                <a:latin typeface="Century Gothic" panose="020B0502020202020204" pitchFamily="34" charset="0"/>
              </a:rPr>
              <a:t>Condiciones</a:t>
            </a:r>
            <a:br>
              <a:rPr lang="es-ES" altLang="es-ES_tradnl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ES" altLang="es-ES_tradnl" dirty="0">
                <a:solidFill>
                  <a:schemeClr val="tx1"/>
                </a:solidFill>
                <a:latin typeface="Century Gothic" panose="020B0502020202020204" pitchFamily="34" charset="0"/>
              </a:rPr>
              <a:t>- cómo la </a:t>
            </a:r>
            <a:r>
              <a:rPr lang="es-ES" altLang="es-ES_tradnl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fpb</a:t>
            </a:r>
            <a:r>
              <a:rPr lang="es-ES" altLang="es-ES_tradnl" dirty="0">
                <a:solidFill>
                  <a:schemeClr val="tx1"/>
                </a:solidFill>
                <a:latin typeface="Century Gothic" panose="020B0502020202020204" pitchFamily="34" charset="0"/>
              </a:rPr>
              <a:t> educa bien - </a:t>
            </a:r>
            <a:endParaRPr lang="es-ES_tradnl" altLang="es-ES_tradnl" dirty="0">
              <a:latin typeface="Century Gothic" panose="020B0502020202020204" pitchFamily="34" charset="0"/>
            </a:endParaRPr>
          </a:p>
        </p:txBody>
      </p:sp>
      <p:sp>
        <p:nvSpPr>
          <p:cNvPr id="27650" name="Marcador de contenido 2">
            <a:extLst>
              <a:ext uri="{FF2B5EF4-FFF2-40B4-BE49-F238E27FC236}">
                <a16:creationId xmlns:a16="http://schemas.microsoft.com/office/drawing/2014/main" id="{C16C4E7A-29A1-B846-AB00-D02C3E036E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916832"/>
            <a:ext cx="8604250" cy="4581525"/>
          </a:xfrm>
        </p:spPr>
        <p:txBody>
          <a:bodyPr/>
          <a:lstStyle/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Educar de otra forma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Acogida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Ratios 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Ámbitos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Titulación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Acompañamiento</a:t>
            </a:r>
          </a:p>
          <a:p>
            <a:pPr eaLnBrk="1" hangingPunct="1"/>
            <a:endParaRPr lang="es-ES_tradnl" altLang="es-ES_tradnl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 algn="r" eaLnBrk="1" hangingPunct="1">
              <a:buNone/>
            </a:pPr>
            <a:r>
              <a:rPr lang="es-ES_tradnl" altLang="es-ES_tradnl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¿contratos de aprendizaje (</a:t>
            </a:r>
            <a:r>
              <a:rPr lang="es-ES_tradnl" altLang="es-ES_tradnl" sz="24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fpd</a:t>
            </a:r>
            <a:r>
              <a:rPr lang="es-ES_tradnl" altLang="es-ES_tradnl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)?</a:t>
            </a:r>
            <a:endParaRPr lang="es-ES_tradnl" altLang="es-ES_tradnl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8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ítulo 1">
            <a:extLst>
              <a:ext uri="{FF2B5EF4-FFF2-40B4-BE49-F238E27FC236}">
                <a16:creationId xmlns:a16="http://schemas.microsoft.com/office/drawing/2014/main" id="{384D3028-2F0D-514F-9CA2-22EC0245A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548680"/>
            <a:ext cx="8229600" cy="1177925"/>
          </a:xfrm>
        </p:spPr>
        <p:txBody>
          <a:bodyPr/>
          <a:lstStyle/>
          <a:p>
            <a:pPr algn="r" eaLnBrk="1" hangingPunct="1"/>
            <a:r>
              <a:rPr lang="es-ES" altLang="es-ES_tradnl" dirty="0">
                <a:latin typeface="Century Gothic" panose="020B0502020202020204" pitchFamily="34" charset="0"/>
              </a:rPr>
              <a:t>Procesos</a:t>
            </a:r>
            <a:br>
              <a:rPr lang="es-ES" altLang="es-ES_tradnl" dirty="0">
                <a:latin typeface="Century Gothic" panose="020B0502020202020204" pitchFamily="34" charset="0"/>
              </a:rPr>
            </a:br>
            <a:r>
              <a:rPr lang="es-ES" altLang="es-ES_tradnl" dirty="0">
                <a:latin typeface="Century Gothic" panose="020B0502020202020204" pitchFamily="34" charset="0"/>
              </a:rPr>
              <a:t>- qué se hace en </a:t>
            </a:r>
            <a:r>
              <a:rPr lang="es-ES" altLang="es-ES_tradnl" dirty="0" err="1">
                <a:latin typeface="Century Gothic" panose="020B0502020202020204" pitchFamily="34" charset="0"/>
              </a:rPr>
              <a:t>fpb</a:t>
            </a:r>
            <a:r>
              <a:rPr lang="es-ES" altLang="es-ES_tradnl" dirty="0">
                <a:latin typeface="Century Gothic" panose="020B0502020202020204" pitchFamily="34" charset="0"/>
              </a:rPr>
              <a:t> -</a:t>
            </a:r>
            <a:endParaRPr lang="es-ES_tradnl" altLang="es-ES_tradnl" dirty="0">
              <a:latin typeface="Century Gothic" panose="020B0502020202020204" pitchFamily="34" charset="0"/>
            </a:endParaRPr>
          </a:p>
        </p:txBody>
      </p:sp>
      <p:sp>
        <p:nvSpPr>
          <p:cNvPr id="27650" name="Marcador de contenido 2">
            <a:extLst>
              <a:ext uri="{FF2B5EF4-FFF2-40B4-BE49-F238E27FC236}">
                <a16:creationId xmlns:a16="http://schemas.microsoft.com/office/drawing/2014/main" id="{C16C4E7A-29A1-B846-AB00-D02C3E036E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916832"/>
            <a:ext cx="8604250" cy="4581525"/>
          </a:xfrm>
        </p:spPr>
        <p:txBody>
          <a:bodyPr/>
          <a:lstStyle/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Personalización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Exploración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Reconocimiento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Maduración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Socialización </a:t>
            </a:r>
          </a:p>
          <a:p>
            <a:pPr eaLnBrk="1" hangingPunct="1"/>
            <a:r>
              <a:rPr lang="es-ES_tradnl" altLang="es-ES_tradnl" sz="2400" dirty="0">
                <a:latin typeface="Century Gothic" panose="020B0502020202020204" pitchFamily="34" charset="0"/>
              </a:rPr>
              <a:t>Orientación y perspectiva</a:t>
            </a:r>
          </a:p>
          <a:p>
            <a:pPr eaLnBrk="1" hangingPunct="1"/>
            <a:endParaRPr lang="es-ES_tradnl" altLang="es-ES_tradnl" sz="2400" dirty="0">
              <a:latin typeface="Century Gothic" panose="020B0502020202020204" pitchFamily="34" charset="0"/>
            </a:endParaRPr>
          </a:p>
          <a:p>
            <a:pPr marL="0" indent="0" algn="r" eaLnBrk="1" hangingPunct="1">
              <a:buNone/>
            </a:pPr>
            <a:r>
              <a:rPr lang="es-ES_tradnl" altLang="es-ES_tradnl" sz="2400">
                <a:solidFill>
                  <a:srgbClr val="FF0000"/>
                </a:solidFill>
                <a:latin typeface="Century Gothic" panose="020B0502020202020204" pitchFamily="34" charset="0"/>
              </a:rPr>
              <a:t>¿continuidad</a:t>
            </a:r>
            <a:r>
              <a:rPr lang="es-ES_tradnl" altLang="es-ES_tradnl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15769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ítulo 1">
            <a:extLst>
              <a:ext uri="{FF2B5EF4-FFF2-40B4-BE49-F238E27FC236}">
                <a16:creationId xmlns:a16="http://schemas.microsoft.com/office/drawing/2014/main" id="{C3878165-1C90-704C-8DC2-65D245804D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_tradnl" altLang="es-ES_tradnl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FA629-1641-7148-9968-B35418172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  <a:defRPr/>
            </a:pPr>
            <a:endParaRPr lang="es-ES_tradnl" dirty="0"/>
          </a:p>
          <a:p>
            <a:pPr>
              <a:buFontTx/>
              <a:buNone/>
              <a:defRPr/>
            </a:pPr>
            <a:endParaRPr lang="es-ES_tradnl" dirty="0"/>
          </a:p>
          <a:p>
            <a:pPr>
              <a:buFontTx/>
              <a:buNone/>
              <a:defRPr/>
            </a:pPr>
            <a:endParaRPr lang="es-ES_tradnl" dirty="0"/>
          </a:p>
          <a:p>
            <a:pPr>
              <a:buFontTx/>
              <a:buNone/>
              <a:defRPr/>
            </a:pPr>
            <a:endParaRPr lang="es-ES_tradnl" dirty="0"/>
          </a:p>
          <a:p>
            <a:pPr>
              <a:buFontTx/>
              <a:buNone/>
              <a:defRPr/>
            </a:pPr>
            <a:endParaRPr lang="es-ES_tradnl" dirty="0"/>
          </a:p>
          <a:p>
            <a:pPr>
              <a:buFontTx/>
              <a:buNone/>
              <a:defRPr/>
            </a:pPr>
            <a:endParaRPr lang="es-ES_tradnl" dirty="0"/>
          </a:p>
          <a:p>
            <a:pPr>
              <a:buFontTx/>
              <a:buNone/>
              <a:defRPr/>
            </a:pPr>
            <a:endParaRPr lang="es-ES_tradnl" dirty="0"/>
          </a:p>
          <a:p>
            <a:pPr algn="r">
              <a:buFontTx/>
              <a:buNone/>
              <a:defRPr/>
            </a:pPr>
            <a:r>
              <a:rPr lang="es-ES_tradnl" sz="2162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Fernando </a:t>
            </a:r>
            <a:r>
              <a:rPr lang="es-ES_tradnl" sz="2162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Marhuenda</a:t>
            </a:r>
            <a:r>
              <a:rPr lang="es-ES_tradnl" sz="2162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_tradnl" sz="2162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Fluixá</a:t>
            </a:r>
            <a:endParaRPr lang="es-ES_tradnl" sz="2162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buFontTx/>
              <a:buNone/>
              <a:defRPr/>
            </a:pPr>
            <a:r>
              <a:rPr lang="es-ES_tradnl" sz="2162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marhuend@uv.es</a:t>
            </a:r>
            <a:endParaRPr lang="es-ES_tradnl" sz="2162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6083" name="Imagen 3">
            <a:extLst>
              <a:ext uri="{FF2B5EF4-FFF2-40B4-BE49-F238E27FC236}">
                <a16:creationId xmlns:a16="http://schemas.microsoft.com/office/drawing/2014/main" id="{AB210A70-F733-FD4A-A135-BB795B5D1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29083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ción en blanco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118</Words>
  <Application>Microsoft Macintosh PowerPoint</Application>
  <PresentationFormat>Presentación en pantalla (4:3)</PresentationFormat>
  <Paragraphs>41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Presentación en blanco</vt:lpstr>
      <vt:lpstr> Formación profesional básica haciéndose hueco  Valencia – Madrid – 14 junio 2021</vt:lpstr>
      <vt:lpstr>FPB – PCPI – PGS- ¿CFGI? - formación profesional y educación obligatoria- </vt:lpstr>
      <vt:lpstr>Condiciones - cómo la fpb educa bien - </vt:lpstr>
      <vt:lpstr>Procesos - qué se hace en fpb -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Formación, cualificación y acompañamiento  en el puesto de trabajo:  aprendizaje informal en las empresas de inserción   IV Seminario Nacional de  Formación para el Trabajo Santiago – 19 Mayo 2017</dc:title>
  <dc:creator>Usuario de Microsoft Office</dc:creator>
  <cp:lastModifiedBy>Fernando Marhuenda Fluixa</cp:lastModifiedBy>
  <cp:revision>26</cp:revision>
  <cp:lastPrinted>2018-07-26T03:19:53Z</cp:lastPrinted>
  <dcterms:created xsi:type="dcterms:W3CDTF">2017-05-19T07:07:08Z</dcterms:created>
  <dcterms:modified xsi:type="dcterms:W3CDTF">2021-06-14T14:16:30Z</dcterms:modified>
</cp:coreProperties>
</file>